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874" r:id="rId3"/>
  </p:sldMasterIdLst>
  <p:notesMasterIdLst>
    <p:notesMasterId r:id="rId29"/>
  </p:notesMasterIdLst>
  <p:sldIdLst>
    <p:sldId id="262" r:id="rId4"/>
    <p:sldId id="313" r:id="rId5"/>
    <p:sldId id="445" r:id="rId6"/>
    <p:sldId id="412" r:id="rId7"/>
    <p:sldId id="413" r:id="rId8"/>
    <p:sldId id="263" r:id="rId9"/>
    <p:sldId id="469" r:id="rId10"/>
    <p:sldId id="333" r:id="rId11"/>
    <p:sldId id="415" r:id="rId12"/>
    <p:sldId id="468" r:id="rId13"/>
    <p:sldId id="473" r:id="rId14"/>
    <p:sldId id="277" r:id="rId15"/>
    <p:sldId id="416" r:id="rId16"/>
    <p:sldId id="417" r:id="rId17"/>
    <p:sldId id="418" r:id="rId18"/>
    <p:sldId id="420" r:id="rId19"/>
    <p:sldId id="422" r:id="rId20"/>
    <p:sldId id="449" r:id="rId21"/>
    <p:sldId id="423" r:id="rId22"/>
    <p:sldId id="421" r:id="rId23"/>
    <p:sldId id="424" r:id="rId24"/>
    <p:sldId id="425" r:id="rId25"/>
    <p:sldId id="426" r:id="rId26"/>
    <p:sldId id="427" r:id="rId27"/>
    <p:sldId id="429" r:id="rId2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08A4871-A947-4321-9CC3-6D29DFA6E355}">
          <p14:sldIdLst>
            <p14:sldId id="262"/>
            <p14:sldId id="313"/>
            <p14:sldId id="445"/>
            <p14:sldId id="412"/>
            <p14:sldId id="413"/>
            <p14:sldId id="263"/>
            <p14:sldId id="469"/>
            <p14:sldId id="333"/>
            <p14:sldId id="415"/>
            <p14:sldId id="468"/>
            <p14:sldId id="473"/>
            <p14:sldId id="277"/>
            <p14:sldId id="416"/>
            <p14:sldId id="417"/>
            <p14:sldId id="418"/>
            <p14:sldId id="420"/>
            <p14:sldId id="422"/>
            <p14:sldId id="449"/>
            <p14:sldId id="423"/>
            <p14:sldId id="421"/>
            <p14:sldId id="424"/>
            <p14:sldId id="425"/>
            <p14:sldId id="426"/>
            <p14:sldId id="427"/>
            <p14:sldId id="429"/>
          </p14:sldIdLst>
        </p14:section>
        <p14:section name="未命名的章節" id="{2AA5C892-58B8-4A63-B3F7-AB68A686A1B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4" d="100"/>
          <a:sy n="114" d="100"/>
        </p:scale>
        <p:origin x="151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F458786-ADA0-496C-A045-1E38286225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5137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29F70CA-1A78-4C67-A178-600728628083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6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In a cognitive radio network, the secondary users can only use the channels which are not used by the primary users. 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For example,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There are three channels, PU1 use channel 0 and PU2 use channel 1.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So the available channel of SU1 is 2. The available channels of SU2 are 0 and 1.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In addition, the available channel sets of SUs are changed with time.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The available channel sets of the SUs vary from time and their locations.</a:t>
            </a:r>
          </a:p>
        </p:txBody>
      </p:sp>
    </p:spTree>
    <p:extLst>
      <p:ext uri="{BB962C8B-B14F-4D97-AF65-F5344CB8AC3E}">
        <p14:creationId xmlns:p14="http://schemas.microsoft.com/office/powerpoint/2010/main" val="278378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When the SU wants to send data to its destination, they must find a common available channel as the control channel for exchanging the control messages. </a:t>
            </a:r>
            <a:endParaRPr lang="zh-TW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However, the SU can not know which channels are available for its destination.</a:t>
            </a:r>
            <a:endParaRPr lang="zh-TW" altLang="zh-TW">
              <a:ea typeface="新細明體" panose="02020500000000000000" pitchFamily="18" charset="-120"/>
            </a:endParaRPr>
          </a:p>
          <a:p>
            <a:r>
              <a:rPr lang="en-US" altLang="zh-TW">
                <a:ea typeface="新細明體" panose="02020500000000000000" pitchFamily="18" charset="-120"/>
              </a:rPr>
              <a:t>Setup the control channel in cognitive radio networks is a challenge.</a:t>
            </a:r>
          </a:p>
          <a:p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60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7E411D-C51F-4E00-B5B1-37C256A495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70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3828-7B24-4A6D-9C4E-BE12567DB7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037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76A2-2859-4539-9D0B-31E6BA4079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36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4875" y="1500188"/>
            <a:ext cx="7315200" cy="19939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3614738"/>
            <a:ext cx="7315200" cy="1171575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875" y="1500188"/>
            <a:ext cx="228600" cy="19939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3614738"/>
            <a:ext cx="228600" cy="1171575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775325"/>
            <a:ext cx="46815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1571612"/>
            <a:ext cx="6858000" cy="1871667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3690928"/>
            <a:ext cx="6858000" cy="95251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4B6A307-93D9-4386-B5D2-88731E4BB94A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68313" y="6308725"/>
            <a:ext cx="1219200" cy="36671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A73BD4-BF85-4B76-8689-C7C3BF076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01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76EE-E5ED-4167-B342-A96D90142392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AA1F00DE-C362-4CAD-A4B1-7D2EAAEEAD7B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2688289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FF955781-FF05-432C-B392-8BFBDB42E79B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 smtClean="0"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B9C47F77-BFCE-4789-9BB5-DFF8CFEB42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7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244B-40D6-4495-956D-CEAA63777269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82E77AEB-AC2E-4CAA-9AAD-A9BA1AB7C50F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7174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540B-C0E9-4154-9B39-F1B16DAA9174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4CA3EEA-725E-4826-8DFD-97339B9BEA5E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61637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AB64-7F2A-4148-A606-6371A7F52304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6381C-8618-4161-AD0C-7FE0E6F7BC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7757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等腰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0DD1-EBD2-40E0-849A-F3A32B8E70EB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B1F507-2142-4599-9D85-781E61CF2C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36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直線接點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等腰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C6BB-1979-4B3B-A158-29BCA90B293D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EBF472-1F44-49B7-A0B6-CB6BC717B9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00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9B54-527F-4A98-93EF-8FE033AA45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7208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386B7BB0-377F-4064-9935-97DB99039010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>
                <a:solidFill>
                  <a:srgbClr val="DDE9EC"/>
                </a:solidFill>
              </a:defRPr>
            </a:lvl1pPr>
          </a:lstStyle>
          <a:p>
            <a:pPr>
              <a:defRPr/>
            </a:pPr>
            <a:fld id="{0C7D9129-E7A9-41C5-864C-8791A3EC69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9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484A-C097-4980-892B-06EB4720E061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4D2C389-36D9-4AA7-8BE5-A2545FDE4A04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359492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等腰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sp>
        <p:nvSpPr>
          <p:cNvPr id="6" name="直線接點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9CD4-ABE7-49F1-8E16-789B715C04C9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AA7EEC-749A-440B-9D1F-718BF85ED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049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182F-E1E3-4723-8111-573A1BF61A9D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0D16786-1B03-46D9-B00C-0D900140715B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479148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1F97-3D0E-4332-8B49-F40A7C95C6CC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E07ABB7A-FEF5-4169-A098-2AE6FE5AB3E9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637780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28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1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50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1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A5ED-712B-44B2-83CC-DFC870C46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9471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45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07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3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79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22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DA01-EB68-4B94-8EA2-A7140367346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2025/8/1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5258-E665-48C8-8DBC-D48581F34EB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3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9B47-4CA7-4E78-AA4D-34634E69BD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2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EA1A-A811-4027-93CA-09FE329E09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34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D7339-CE3D-4313-9210-5892E781D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64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8CEB-0811-4964-9A77-25A956C85C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61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D92A-CE10-45DD-ACB0-4344016416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39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BE30-4662-4D55-B05E-01D6E90250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02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8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39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4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6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8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1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2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3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4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5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6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7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8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59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0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1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2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3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4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5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6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7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8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69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0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1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2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3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4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5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6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7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8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79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0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1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2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3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4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5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6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7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8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89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0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1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2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93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F18C0D08-3949-481C-AB96-6E4FFA6F48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46465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CCEAB8-6A7C-433E-B9D4-0F07D4469083}" type="datetime1">
              <a:rPr lang="zh-TW" altLang="en-US"/>
              <a:pPr>
                <a:defRPr/>
              </a:pPr>
              <a:t>2025/8/1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464653"/>
                </a:solidFill>
                <a:latin typeface="Gill Sans MT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732588" y="6308725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smtClean="0">
                <a:solidFill>
                  <a:srgbClr val="464653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zh-TW" altLang="en-US"/>
              <a:t>                          </a:t>
            </a:r>
            <a:fld id="{9C528E9C-8B78-415A-852F-3CC7A1F93820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/27</a:t>
            </a:r>
          </a:p>
        </p:txBody>
      </p:sp>
      <p:sp>
        <p:nvSpPr>
          <p:cNvPr id="2055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prstClr val="white"/>
              </a:solidFill>
            </a:endParaRPr>
          </a:p>
        </p:txBody>
      </p:sp>
      <p:pic>
        <p:nvPicPr>
          <p:cNvPr id="2057" name="Picture 6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36401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0" r:id="rId4"/>
    <p:sldLayoutId id="2147483861" r:id="rId5"/>
    <p:sldLayoutId id="2147483867" r:id="rId6"/>
    <p:sldLayoutId id="2147483868" r:id="rId7"/>
    <p:sldLayoutId id="2147483869" r:id="rId8"/>
    <p:sldLayoutId id="2147483870" r:id="rId9"/>
    <p:sldLayoutId id="2147483862" r:id="rId10"/>
    <p:sldLayoutId id="2147483871" r:id="rId11"/>
    <p:sldLayoutId id="2147483872" r:id="rId12"/>
    <p:sldLayoutId id="21474838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AFDA01-EB68-4B94-8EA2-A71403673469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2025/8/1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9FC5258-E665-48C8-8DBC-D48581F34EB3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83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612637"/>
            <a:ext cx="7678738" cy="1754326"/>
          </a:xfrm>
        </p:spPr>
        <p:txBody>
          <a:bodyPr/>
          <a:lstStyle/>
          <a:p>
            <a:pPr algn="l" eaLnBrk="1" hangingPunct="1"/>
            <a:r>
              <a:rPr lang="en-US" altLang="zh-TW" sz="3600" dirty="0"/>
              <a:t>An Introduction to the Multichannel Rendezvous Problem</a:t>
            </a:r>
          </a:p>
        </p:txBody>
      </p:sp>
      <p:sp>
        <p:nvSpPr>
          <p:cNvPr id="15363" name="文字方塊 2"/>
          <p:cNvSpPr txBox="1">
            <a:spLocks noChangeArrowheads="1"/>
          </p:cNvSpPr>
          <p:nvPr/>
        </p:nvSpPr>
        <p:spPr bwMode="auto">
          <a:xfrm>
            <a:off x="468313" y="2852738"/>
            <a:ext cx="7775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Prof. Cheng-Shang Chang (</a:t>
            </a:r>
            <a:r>
              <a:rPr lang="zh-TW" altLang="en-US" sz="2400" dirty="0"/>
              <a:t>張正尚教授</a:t>
            </a:r>
            <a:r>
              <a:rPr lang="en-US" altLang="zh-TW" sz="2400" dirty="0"/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Institute of Communications Engineering National Tsing Hua University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/>
              <a:t>July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Classification the MRP problems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43608" y="2092722"/>
          <a:ext cx="7226139" cy="381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rmula" r:id="rId3" imgW="2778840" imgH="1140480" progId="Equation.Ribbit">
                  <p:embed/>
                </p:oleObj>
              </mc:Choice>
              <mc:Fallback>
                <p:oleObj name="Formula" r:id="rId3" imgW="2778840" imgH="1140480" progId="Equation.Ribbit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092722"/>
                        <a:ext cx="7226139" cy="38155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25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6B5419-5A19-D00C-04B3-061294D6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Classification the MRP problems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825DA7-A28D-7680-2C1C-DE54435E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users/time/channels/labels representation for an MRP problem</a:t>
            </a:r>
          </a:p>
          <a:p>
            <a:r>
              <a:rPr lang="en-US" altLang="zh-TW" dirty="0" err="1"/>
              <a:t>sym</a:t>
            </a:r>
            <a:r>
              <a:rPr lang="en-US" altLang="zh-TW" dirty="0"/>
              <a:t>/sync/homo/global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370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871538" y="423684"/>
            <a:ext cx="8162925" cy="1200329"/>
          </a:xfrm>
        </p:spPr>
        <p:txBody>
          <a:bodyPr/>
          <a:lstStyle/>
          <a:p>
            <a:r>
              <a:rPr lang="en-US" altLang="zh-TW" sz="3600" dirty="0"/>
              <a:t>Problem formulation of the multichannel rendezvous problem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650" y="1833563"/>
            <a:ext cx="8110538" cy="4191000"/>
          </a:xfrm>
        </p:spPr>
        <p:txBody>
          <a:bodyPr/>
          <a:lstStyle/>
          <a:p>
            <a:r>
              <a:rPr lang="en-US" altLang="zh-TW" sz="2400" dirty="0"/>
              <a:t>A system with </a:t>
            </a:r>
            <a:r>
              <a:rPr lang="en-US" altLang="zh-TW" sz="2400" i="1" dirty="0"/>
              <a:t>N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labelled</a:t>
            </a:r>
            <a:r>
              <a:rPr lang="en-US" altLang="zh-TW" sz="2400" dirty="0"/>
              <a:t> channels, indexed from </a:t>
            </a:r>
            <a:r>
              <a:rPr lang="en-US" altLang="zh-TW" sz="2400" i="1" dirty="0"/>
              <a:t>0,1,…,N-1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The discrete-time setting, t=0,1,2,…</a:t>
            </a:r>
          </a:p>
          <a:p>
            <a:r>
              <a:rPr lang="en-US" altLang="zh-TW" sz="2400" dirty="0"/>
              <a:t>The available channel set for user 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, </a:t>
            </a:r>
          </a:p>
          <a:p>
            <a:endParaRPr lang="en-US" altLang="zh-TW" sz="2400" dirty="0"/>
          </a:p>
          <a:p>
            <a:r>
              <a:rPr lang="en-US" altLang="zh-TW" sz="2400" dirty="0"/>
              <a:t>where               is the number of available channels to user </a:t>
            </a:r>
            <a:r>
              <a:rPr lang="en-US" altLang="zh-TW" sz="2400" i="1" dirty="0" err="1"/>
              <a:t>i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Assume that there is at least one channel that is commonly available to the two users</a:t>
            </a:r>
            <a:endParaRPr lang="zh-TW" alt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22969"/>
              </p:ext>
            </p:extLst>
          </p:nvPr>
        </p:nvGraphicFramePr>
        <p:xfrm>
          <a:off x="2195736" y="3510262"/>
          <a:ext cx="50847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Formula" r:id="rId3" imgW="1978920" imgH="169200" progId="Equation.Ribbit">
                  <p:embed/>
                </p:oleObj>
              </mc:Choice>
              <mc:Fallback>
                <p:oleObj name="Formula" r:id="rId3" imgW="1978920" imgH="169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10262"/>
                        <a:ext cx="508476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569350"/>
              </p:ext>
            </p:extLst>
          </p:nvPr>
        </p:nvGraphicFramePr>
        <p:xfrm>
          <a:off x="2339752" y="3970702"/>
          <a:ext cx="1266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Formula" r:id="rId5" imgW="494280" imgH="167760" progId="Equation.Ribbit">
                  <p:embed/>
                </p:oleObj>
              </mc:Choice>
              <mc:Fallback>
                <p:oleObj name="Formula" r:id="rId5" imgW="494280" imgH="1677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970702"/>
                        <a:ext cx="1266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6371"/>
              </p:ext>
            </p:extLst>
          </p:nvPr>
        </p:nvGraphicFramePr>
        <p:xfrm>
          <a:off x="3060700" y="5638800"/>
          <a:ext cx="184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Formula" r:id="rId7" imgW="717840" imgH="155160" progId="Equation.Ribbit">
                  <p:embed/>
                </p:oleObj>
              </mc:Choice>
              <mc:Fallback>
                <p:oleObj name="Formula" r:id="rId7" imgW="717840" imgH="1551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638800"/>
                        <a:ext cx="18415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423684"/>
            <a:ext cx="8162925" cy="1200329"/>
          </a:xfrm>
        </p:spPr>
        <p:txBody>
          <a:bodyPr/>
          <a:lstStyle/>
          <a:p>
            <a:r>
              <a:rPr lang="en-US" altLang="zh-TW" sz="3600" dirty="0">
                <a:solidFill>
                  <a:srgbClr val="003366"/>
                </a:solidFill>
              </a:rPr>
              <a:t>Problem formulation of the multichannel rendezvous problem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543857"/>
              </p:ext>
            </p:extLst>
          </p:nvPr>
        </p:nvGraphicFramePr>
        <p:xfrm>
          <a:off x="1835696" y="4961074"/>
          <a:ext cx="54927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Formula" r:id="rId3" imgW="2137680" imgH="169200" progId="Equation.Ribbit">
                  <p:embed/>
                </p:oleObj>
              </mc:Choice>
              <mc:Fallback>
                <p:oleObj name="Formula" r:id="rId3" imgW="2137680" imgH="169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961074"/>
                        <a:ext cx="5492750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115616" y="206084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kern="0" dirty="0">
                <a:solidFill>
                  <a:srgbClr val="000000"/>
                </a:solidFill>
                <a:latin typeface="Verdana"/>
                <a:ea typeface="新細明體"/>
              </a:rPr>
              <a:t>Two users: </a:t>
            </a:r>
            <a:r>
              <a:rPr lang="en-US" altLang="zh-TW" kern="0" dirty="0">
                <a:solidFill>
                  <a:srgbClr val="FF0000"/>
                </a:solidFill>
                <a:latin typeface="Verdana"/>
                <a:ea typeface="新細明體"/>
              </a:rPr>
              <a:t>X</a:t>
            </a:r>
            <a:r>
              <a:rPr lang="en-US" altLang="zh-TW" kern="0" baseline="-25000" dirty="0">
                <a:solidFill>
                  <a:srgbClr val="FF0000"/>
                </a:solidFill>
                <a:latin typeface="Verdana"/>
                <a:ea typeface="新細明體"/>
              </a:rPr>
              <a:t>1</a:t>
            </a:r>
            <a:r>
              <a:rPr lang="en-US" altLang="zh-TW" kern="0" dirty="0">
                <a:solidFill>
                  <a:srgbClr val="FF0000"/>
                </a:solidFill>
                <a:latin typeface="Verdana"/>
                <a:ea typeface="新細明體"/>
              </a:rPr>
              <a:t>(t)</a:t>
            </a:r>
            <a:r>
              <a:rPr lang="en-US" altLang="zh-TW" kern="0" dirty="0">
                <a:solidFill>
                  <a:srgbClr val="000000"/>
                </a:solidFill>
                <a:latin typeface="Verdana"/>
                <a:ea typeface="新細明體"/>
              </a:rPr>
              <a:t> (resp. </a:t>
            </a:r>
            <a:r>
              <a:rPr lang="en-US" altLang="zh-TW" kern="0" dirty="0">
                <a:solidFill>
                  <a:srgbClr val="FF0000"/>
                </a:solidFill>
                <a:latin typeface="Verdana"/>
                <a:ea typeface="新細明體"/>
              </a:rPr>
              <a:t>X</a:t>
            </a:r>
            <a:r>
              <a:rPr lang="en-US" altLang="zh-TW" kern="0" baseline="-25000" dirty="0">
                <a:solidFill>
                  <a:srgbClr val="FF0000"/>
                </a:solidFill>
                <a:latin typeface="Verdana"/>
                <a:ea typeface="新細明體"/>
              </a:rPr>
              <a:t>2</a:t>
            </a:r>
            <a:r>
              <a:rPr lang="en-US" altLang="zh-TW" kern="0" dirty="0">
                <a:solidFill>
                  <a:srgbClr val="FF0000"/>
                </a:solidFill>
                <a:latin typeface="Verdana"/>
                <a:ea typeface="新細明體"/>
              </a:rPr>
              <a:t>(t)</a:t>
            </a:r>
            <a:r>
              <a:rPr lang="en-US" altLang="zh-TW" kern="0" dirty="0">
                <a:solidFill>
                  <a:srgbClr val="000000"/>
                </a:solidFill>
                <a:latin typeface="Verdana"/>
                <a:ea typeface="新細明體"/>
              </a:rPr>
              <a:t>) is the channel selected by user 1 (resp. user 2) from its available channel set at time t.</a:t>
            </a:r>
          </a:p>
          <a:p>
            <a:pPr marL="342900" lvl="0" indent="-342900">
              <a:spcBef>
                <a:spcPct val="20000"/>
              </a:spcBef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kern="0" dirty="0">
                <a:solidFill>
                  <a:srgbClr val="000000"/>
                </a:solidFill>
                <a:latin typeface="Verdana"/>
                <a:ea typeface="新細明體"/>
              </a:rPr>
              <a:t>The time-to-rendezvous (TTR), denoted by T, is the number of time slots (steps) needed for these two users to select a common available channel, i.e.,</a:t>
            </a:r>
          </a:p>
          <a:p>
            <a:pPr marL="342900" lvl="0" indent="-342900">
              <a:spcBef>
                <a:spcPct val="20000"/>
              </a:spcBef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endParaRPr lang="en-US" altLang="zh-TW" kern="0" dirty="0">
              <a:solidFill>
                <a:srgbClr val="000000"/>
              </a:solidFill>
              <a:latin typeface="Verdana"/>
              <a:ea typeface="新細明體"/>
            </a:endParaRPr>
          </a:p>
          <a:p>
            <a:pPr marL="342900" lvl="0" indent="-342900">
              <a:spcBef>
                <a:spcPct val="20000"/>
              </a:spcBef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endParaRPr lang="en-US" altLang="zh-TW" kern="0" dirty="0">
              <a:solidFill>
                <a:srgbClr val="000000"/>
              </a:solidFill>
              <a:latin typeface="Verdana"/>
              <a:ea typeface="新細明體"/>
            </a:endParaRPr>
          </a:p>
          <a:p>
            <a:pPr marL="342900" lvl="0" indent="-342900">
              <a:spcBef>
                <a:spcPct val="20000"/>
              </a:spcBef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kern="0" dirty="0">
                <a:solidFill>
                  <a:srgbClr val="FF0000"/>
                </a:solidFill>
                <a:latin typeface="Verdana"/>
                <a:ea typeface="新細明體"/>
              </a:rPr>
              <a:t>MTTR: Maximum TTR (worst-case)</a:t>
            </a:r>
          </a:p>
          <a:p>
            <a:pPr marL="342900" lvl="0" indent="-342900">
              <a:spcBef>
                <a:spcPct val="20000"/>
              </a:spcBef>
              <a:buClr>
                <a:srgbClr val="9A0000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altLang="zh-TW" kern="0" dirty="0">
                <a:solidFill>
                  <a:srgbClr val="000000"/>
                </a:solidFill>
                <a:latin typeface="Verdana"/>
                <a:ea typeface="新細明體"/>
              </a:rPr>
              <a:t>ETTR: Expected TTR (average-case)</a:t>
            </a:r>
          </a:p>
        </p:txBody>
      </p:sp>
    </p:spTree>
    <p:extLst>
      <p:ext uri="{BB962C8B-B14F-4D97-AF65-F5344CB8AC3E}">
        <p14:creationId xmlns:p14="http://schemas.microsoft.com/office/powerpoint/2010/main" val="15199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/>
              <a:t>Asymmetric Setting: Homogeneous available channel sets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The ``wait-for-mommy'' strategy</a:t>
            </a:r>
          </a:p>
          <a:p>
            <a:r>
              <a:rPr lang="en-US" altLang="zh-TW" sz="2800" dirty="0"/>
              <a:t>User 1 plays the role of ``mommy'' who uniformly selects at random a channel to start and then cycles through the </a:t>
            </a:r>
            <a:r>
              <a:rPr lang="en-US" altLang="zh-TW" sz="2800" i="1" dirty="0"/>
              <a:t>N</a:t>
            </a:r>
            <a:r>
              <a:rPr lang="en-US" altLang="zh-TW" sz="2800" dirty="0"/>
              <a:t> channels. </a:t>
            </a:r>
          </a:p>
          <a:p>
            <a:r>
              <a:rPr lang="en-US" altLang="zh-TW" sz="2800" dirty="0"/>
              <a:t>User 2 plays the role of ``child'' who also uniformly selects at random a channel and stays there until it is found by the ``mommy.''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237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Classical Wait-for-mommy Strategy (</a:t>
            </a:r>
            <a:r>
              <a:rPr lang="en-US" altLang="zh-TW" sz="3600" dirty="0"/>
              <a:t>Anderson and Weber (1990))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1421" y="3070425"/>
            <a:ext cx="1252528" cy="13287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534" y="3070425"/>
            <a:ext cx="1090800" cy="1360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47" y="3070425"/>
            <a:ext cx="1090800" cy="1360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035" y="3070425"/>
            <a:ext cx="1090800" cy="13608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60" y="3070425"/>
            <a:ext cx="1090800" cy="1360800"/>
          </a:xfrm>
          <a:prstGeom prst="rect">
            <a:avLst/>
          </a:prstGeom>
        </p:spPr>
      </p:pic>
      <p:pic>
        <p:nvPicPr>
          <p:cNvPr id="1026" name="Picture 2" descr="http://i689.photobucket.com/albums/vv252/nuurahk87/successKi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67" y="3750825"/>
            <a:ext cx="490742" cy="5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528" y="4530616"/>
            <a:ext cx="661265" cy="762788"/>
          </a:xfrm>
          <a:prstGeom prst="rect">
            <a:avLst/>
          </a:prstGeom>
        </p:spPr>
      </p:pic>
      <p:pic>
        <p:nvPicPr>
          <p:cNvPr id="1030" name="Picture 6" descr="http://www.fitmomease.com/wp-content/themes/momease/images/mo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29" y="3512984"/>
            <a:ext cx="576262" cy="7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574793" y="1844824"/>
            <a:ext cx="5609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Consider a two-user rendezvous problem with N </a:t>
            </a:r>
            <a:r>
              <a:rPr lang="en-US" altLang="zh-TW" dirty="0">
                <a:solidFill>
                  <a:srgbClr val="FF0000"/>
                </a:solidFill>
              </a:rPr>
              <a:t>unlabeled</a:t>
            </a:r>
            <a:r>
              <a:rPr lang="en-US" altLang="zh-TW" dirty="0">
                <a:solidFill>
                  <a:prstClr val="black"/>
                </a:solidFill>
              </a:rPr>
              <a:t> locations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48436" y="5392795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The mommy goes through each location sequentially, while the child stays at the same location. They rendezvous within N steps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optimal in MTTR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0013 -0.175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7523 L 2.29167E-6 -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47 0.04005 C 0.05677 0.04908 0.07148 0.05394 0.08698 0.05394 C 0.10442 0.05394 0.11849 0.04908 0.12825 0.04005 L 0.17552 -4.44444E-6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52 -4.44444E-6 L 0.17604 -0.1719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04 -0.17199 L 0.17552 -4.444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52 -4.44444E-6 L 0.22252 0.04005 C 0.23229 0.04908 0.247 0.05394 0.2625 0.05394 C 0.28008 0.05394 0.29414 0.04908 0.3039 0.04005 L 0.35104 -4.44444E-6 " pathEditMode="relative" rAng="0" ptsTypes="AAA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04 -1.11111E-6 L 0.35104 -0.1736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04 -0.17361 L 0.35104 -1.11111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04 -1.85185E-6 L 0.39974 0.04375 C 0.40989 0.05371 0.42513 0.05903 0.44114 0.05903 C 0.45937 0.05903 0.47396 0.05371 0.48411 0.04375 L 0.53294 -1.85185E-6 " pathEditMode="relative" rAng="0" ptsTypes="AAA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94 -4.44444E-6 L 0.52773 -0.182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039238"/>
            <a:ext cx="8162925" cy="584775"/>
          </a:xfrm>
        </p:spPr>
        <p:txBody>
          <a:bodyPr/>
          <a:lstStyle/>
          <a:p>
            <a:r>
              <a:rPr lang="en-US" altLang="zh-TW" sz="3200" dirty="0"/>
              <a:t>The </a:t>
            </a:r>
            <a:r>
              <a:rPr lang="en-US" altLang="zh-TW" sz="3200" b="1" dirty="0" err="1"/>
              <a:t>asym</a:t>
            </a:r>
            <a:r>
              <a:rPr lang="en-US" altLang="zh-TW" sz="3200" dirty="0"/>
              <a:t>/async/hetero/local MRP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Using the  ``wait-for-mommy'' strategy is a little bit tricky  as the ``child'' does not know how long it has to stay on the same channel. </a:t>
            </a:r>
          </a:p>
          <a:p>
            <a:r>
              <a:rPr lang="en-US" altLang="zh-TW" sz="2600" dirty="0"/>
              <a:t>If it stays on a channel that is not in the available channel set of the ``mommy,'' then it will not be found.</a:t>
            </a:r>
          </a:p>
          <a:p>
            <a:r>
              <a:rPr lang="en-US" altLang="zh-TW" sz="2600" dirty="0"/>
              <a:t>The solution is for the two users to cycle through their available channels like the ``mommy'' in the ``wait-for-mommy'' strategy, but do so with coprime periods.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4802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en-US" altLang="zh-TW" sz="3600" dirty="0"/>
              <a:t>Chinese Remainder Theorem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It was first discovered in the 3rd century AD by the Chinese mathematician </a:t>
            </a:r>
            <a:r>
              <a:rPr lang="en-US" altLang="zh-TW" sz="2600" dirty="0" err="1"/>
              <a:t>Sunzi</a:t>
            </a:r>
            <a:r>
              <a:rPr lang="en-US" altLang="zh-TW" sz="2600" dirty="0"/>
              <a:t> in </a:t>
            </a:r>
            <a:r>
              <a:rPr lang="en-US" altLang="zh-TW" sz="2600" dirty="0" err="1"/>
              <a:t>Sunzi</a:t>
            </a:r>
            <a:r>
              <a:rPr lang="en-US" altLang="zh-TW" sz="2600" dirty="0"/>
              <a:t> </a:t>
            </a:r>
            <a:r>
              <a:rPr lang="en-US" altLang="zh-TW" sz="2600" dirty="0" err="1"/>
              <a:t>Suanjing</a:t>
            </a:r>
            <a:r>
              <a:rPr lang="en-US" altLang="zh-TW" sz="2600" dirty="0"/>
              <a:t> (</a:t>
            </a:r>
            <a:r>
              <a:rPr lang="zh-TW" altLang="en-US" sz="2600" dirty="0"/>
              <a:t>孫子算經</a:t>
            </a:r>
            <a:r>
              <a:rPr lang="en-US" altLang="zh-TW" sz="2600" dirty="0"/>
              <a:t>).</a:t>
            </a:r>
          </a:p>
          <a:p>
            <a:r>
              <a:rPr lang="en-US" altLang="zh-TW" sz="2600" dirty="0"/>
              <a:t>if </a:t>
            </a:r>
            <a:r>
              <a:rPr lang="en-US" altLang="zh-TW" sz="2600" i="1" dirty="0"/>
              <a:t>n</a:t>
            </a:r>
            <a:r>
              <a:rPr lang="en-US" altLang="zh-TW" sz="2600" i="1" baseline="-25000" dirty="0"/>
              <a:t>1</a:t>
            </a:r>
            <a:r>
              <a:rPr lang="en-US" altLang="zh-TW" sz="2600" dirty="0"/>
              <a:t> and </a:t>
            </a:r>
            <a:r>
              <a:rPr lang="en-US" altLang="zh-TW" sz="2600" i="1" dirty="0"/>
              <a:t>n</a:t>
            </a:r>
            <a:r>
              <a:rPr lang="en-US" altLang="zh-TW" sz="2600" i="1" baseline="-25000" dirty="0"/>
              <a:t>2</a:t>
            </a:r>
            <a:r>
              <a:rPr lang="en-US" altLang="zh-TW" sz="2600" dirty="0"/>
              <a:t> are </a:t>
            </a:r>
            <a:r>
              <a:rPr lang="en-US" altLang="zh-TW" sz="2600" dirty="0">
                <a:solidFill>
                  <a:srgbClr val="FF0000"/>
                </a:solidFill>
              </a:rPr>
              <a:t>coprime</a:t>
            </a:r>
            <a:r>
              <a:rPr lang="en-US" altLang="zh-TW" sz="2600" dirty="0"/>
              <a:t>, and </a:t>
            </a:r>
            <a:r>
              <a:rPr lang="en-US" altLang="zh-TW" sz="2600" i="1" dirty="0"/>
              <a:t>r</a:t>
            </a:r>
            <a:r>
              <a:rPr lang="en-US" altLang="zh-TW" sz="2600" i="1" baseline="-25000" dirty="0"/>
              <a:t>1</a:t>
            </a:r>
            <a:r>
              <a:rPr lang="en-US" altLang="zh-TW" sz="2600" dirty="0"/>
              <a:t> and </a:t>
            </a:r>
            <a:r>
              <a:rPr lang="en-US" altLang="zh-TW" sz="2600" i="1" dirty="0"/>
              <a:t>r</a:t>
            </a:r>
            <a:r>
              <a:rPr lang="en-US" altLang="zh-TW" sz="2600" i="1" baseline="-25000" dirty="0"/>
              <a:t>2</a:t>
            </a:r>
            <a:r>
              <a:rPr lang="en-US" altLang="zh-TW" sz="2600" dirty="0"/>
              <a:t> are nonnegative integers such that </a:t>
            </a:r>
            <a:r>
              <a:rPr lang="en-US" altLang="zh-TW" sz="2600" i="1" dirty="0"/>
              <a:t>r</a:t>
            </a:r>
            <a:r>
              <a:rPr lang="en-US" altLang="zh-TW" sz="2600" i="1" baseline="-25000" dirty="0"/>
              <a:t>i</a:t>
            </a:r>
            <a:r>
              <a:rPr lang="en-US" altLang="zh-TW" sz="2600" i="1" dirty="0"/>
              <a:t> &lt;n</a:t>
            </a:r>
            <a:r>
              <a:rPr lang="en-US" altLang="zh-TW" sz="2600" i="1" baseline="-25000" dirty="0"/>
              <a:t>i</a:t>
            </a:r>
            <a:r>
              <a:rPr lang="en-US" altLang="zh-TW" sz="2600" dirty="0"/>
              <a:t>, then there is one and only one nonnegative integer </a:t>
            </a:r>
            <a:r>
              <a:rPr lang="en-US" altLang="zh-TW" sz="2600" i="1" dirty="0"/>
              <a:t>x</a:t>
            </a:r>
            <a:r>
              <a:rPr lang="en-US" altLang="zh-TW" sz="2600" dirty="0"/>
              <a:t>, such that  </a:t>
            </a:r>
            <a:r>
              <a:rPr lang="en-US" altLang="zh-TW" sz="2600" i="1" dirty="0"/>
              <a:t>x &lt; n</a:t>
            </a:r>
            <a:r>
              <a:rPr lang="en-US" altLang="zh-TW" sz="2600" i="1" baseline="-25000" dirty="0"/>
              <a:t>1</a:t>
            </a:r>
            <a:r>
              <a:rPr lang="en-US" altLang="zh-TW" sz="2600" i="1" dirty="0"/>
              <a:t>n</a:t>
            </a:r>
            <a:r>
              <a:rPr lang="en-US" altLang="zh-TW" sz="2600" i="1" baseline="-25000" dirty="0"/>
              <a:t>2</a:t>
            </a:r>
            <a:r>
              <a:rPr lang="en-US" altLang="zh-TW" sz="2600" i="1" dirty="0"/>
              <a:t> </a:t>
            </a:r>
            <a:r>
              <a:rPr lang="en-US" altLang="zh-TW" sz="2600" dirty="0"/>
              <a:t>and</a:t>
            </a:r>
          </a:p>
          <a:p>
            <a:endParaRPr lang="en-US" altLang="zh-TW" sz="26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44588"/>
              </p:ext>
            </p:extLst>
          </p:nvPr>
        </p:nvGraphicFramePr>
        <p:xfrm>
          <a:off x="2627784" y="5013176"/>
          <a:ext cx="38687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Formula" r:id="rId3" imgW="1506240" imgH="169200" progId="Equation.Ribbit">
                  <p:embed/>
                </p:oleObj>
              </mc:Choice>
              <mc:Fallback>
                <p:oleObj name="Formula" r:id="rId3" imgW="1506240" imgH="169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013176"/>
                        <a:ext cx="3868738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72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en-US" altLang="zh-TW" sz="3600" dirty="0">
                <a:solidFill>
                  <a:srgbClr val="003366"/>
                </a:solidFill>
              </a:rPr>
              <a:t>Chinese Remainder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“今有物不知其數，三三數之賸二，五五數之賸三，七七數之賸二，問物幾何？”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三人同行七十希，五樹梅花廿一支，七子團圓正半月，除百零五便得知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64713"/>
              </p:ext>
            </p:extLst>
          </p:nvPr>
        </p:nvGraphicFramePr>
        <p:xfrm>
          <a:off x="1691680" y="4437112"/>
          <a:ext cx="62817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Formula" r:id="rId3" imgW="2446200" imgH="169200" progId="Equation.Ribbit">
                  <p:embed/>
                </p:oleObj>
              </mc:Choice>
              <mc:Fallback>
                <p:oleObj name="Formula" r:id="rId3" imgW="2446200" imgH="169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437112"/>
                        <a:ext cx="6281738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4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977682"/>
            <a:ext cx="8162925" cy="646331"/>
          </a:xfrm>
        </p:spPr>
        <p:txBody>
          <a:bodyPr/>
          <a:lstStyle/>
          <a:p>
            <a:r>
              <a:rPr lang="en-US" altLang="zh-TW" sz="3600" dirty="0">
                <a:solidFill>
                  <a:srgbClr val="003366"/>
                </a:solidFill>
              </a:rPr>
              <a:t>Chinese Remainder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2813" y="1905000"/>
            <a:ext cx="7547619" cy="4191000"/>
          </a:xfrm>
        </p:spPr>
        <p:txBody>
          <a:bodyPr/>
          <a:lstStyle/>
          <a:p>
            <a:pPr lvl="0">
              <a:buClr>
                <a:srgbClr val="9A0000"/>
              </a:buClr>
            </a:pPr>
            <a:r>
              <a:rPr lang="en-US" altLang="zh-TW" sz="2600" dirty="0">
                <a:solidFill>
                  <a:srgbClr val="000000"/>
                </a:solidFill>
              </a:rPr>
              <a:t>If 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1</a:t>
            </a:r>
            <a:r>
              <a:rPr lang="en-US" altLang="zh-TW" sz="2600" dirty="0">
                <a:solidFill>
                  <a:srgbClr val="000000"/>
                </a:solidFill>
              </a:rPr>
              <a:t> and 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2</a:t>
            </a:r>
            <a:r>
              <a:rPr lang="en-US" altLang="zh-TW" sz="2600" dirty="0">
                <a:solidFill>
                  <a:srgbClr val="000000"/>
                </a:solidFill>
              </a:rPr>
              <a:t> are coprime, and user </a:t>
            </a:r>
            <a:r>
              <a:rPr lang="en-US" altLang="zh-TW" sz="2600" i="1" dirty="0" err="1">
                <a:solidFill>
                  <a:srgbClr val="000000"/>
                </a:solidFill>
              </a:rPr>
              <a:t>i</a:t>
            </a:r>
            <a:r>
              <a:rPr lang="en-US" altLang="zh-TW" sz="2600" dirty="0">
                <a:solidFill>
                  <a:srgbClr val="000000"/>
                </a:solidFill>
              </a:rPr>
              <a:t> can simply cycle through its available channel set repeatedly and every pair of available channels for user 1 and 2 will appear exactly once in a period of 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1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2</a:t>
            </a:r>
            <a:r>
              <a:rPr lang="en-US" altLang="zh-TW" sz="2600" baseline="-25000" dirty="0">
                <a:solidFill>
                  <a:srgbClr val="000000"/>
                </a:solidFill>
              </a:rPr>
              <a:t> </a:t>
            </a:r>
            <a:r>
              <a:rPr lang="en-US" altLang="zh-TW" sz="2600" dirty="0">
                <a:solidFill>
                  <a:srgbClr val="000000"/>
                </a:solidFill>
              </a:rPr>
              <a:t> time slots.</a:t>
            </a:r>
          </a:p>
          <a:p>
            <a:pPr lvl="0">
              <a:buClr>
                <a:srgbClr val="9A0000"/>
              </a:buClr>
            </a:pPr>
            <a:r>
              <a:rPr lang="en-US" altLang="zh-TW" sz="2600" dirty="0">
                <a:solidFill>
                  <a:srgbClr val="000000"/>
                </a:solidFill>
              </a:rPr>
              <a:t>If 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1</a:t>
            </a:r>
            <a:r>
              <a:rPr lang="en-US" altLang="zh-TW" sz="2600" dirty="0">
                <a:solidFill>
                  <a:srgbClr val="000000"/>
                </a:solidFill>
              </a:rPr>
              <a:t> and 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2</a:t>
            </a:r>
            <a:r>
              <a:rPr lang="en-US" altLang="zh-TW" sz="2600" dirty="0">
                <a:solidFill>
                  <a:srgbClr val="000000"/>
                </a:solidFill>
              </a:rPr>
              <a:t> are coprime, then rendezvous is guaranteed within 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1</a:t>
            </a:r>
            <a:r>
              <a:rPr lang="en-US" altLang="zh-TW" sz="2600" i="1" dirty="0">
                <a:solidFill>
                  <a:srgbClr val="00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000000"/>
                </a:solidFill>
              </a:rPr>
              <a:t>2</a:t>
            </a:r>
            <a:r>
              <a:rPr lang="en-US" altLang="zh-TW" sz="2600" baseline="-25000" dirty="0">
                <a:solidFill>
                  <a:srgbClr val="000000"/>
                </a:solidFill>
              </a:rPr>
              <a:t> </a:t>
            </a:r>
            <a:r>
              <a:rPr lang="en-US" altLang="zh-TW" sz="2600" dirty="0">
                <a:solidFill>
                  <a:srgbClr val="000000"/>
                </a:solidFill>
              </a:rPr>
              <a:t> time slots.</a:t>
            </a:r>
          </a:p>
          <a:p>
            <a:pPr lvl="0">
              <a:buClr>
                <a:srgbClr val="9A0000"/>
              </a:buClr>
            </a:pPr>
            <a:r>
              <a:rPr lang="en-US" altLang="zh-TW" sz="2600" dirty="0">
                <a:solidFill>
                  <a:srgbClr val="FF0000"/>
                </a:solidFill>
              </a:rPr>
              <a:t>But how can we be sure that </a:t>
            </a:r>
            <a:r>
              <a:rPr lang="en-US" altLang="zh-TW" sz="2600" i="1" dirty="0">
                <a:solidFill>
                  <a:srgbClr val="FF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FF0000"/>
                </a:solidFill>
              </a:rPr>
              <a:t>1</a:t>
            </a:r>
            <a:r>
              <a:rPr lang="en-US" altLang="zh-TW" sz="2600" dirty="0">
                <a:solidFill>
                  <a:srgbClr val="FF0000"/>
                </a:solidFill>
              </a:rPr>
              <a:t> and </a:t>
            </a:r>
            <a:r>
              <a:rPr lang="en-US" altLang="zh-TW" sz="2600" i="1" dirty="0">
                <a:solidFill>
                  <a:srgbClr val="FF0000"/>
                </a:solidFill>
              </a:rPr>
              <a:t>n</a:t>
            </a:r>
            <a:r>
              <a:rPr lang="en-US" altLang="zh-TW" sz="2600" i="1" baseline="-25000" dirty="0">
                <a:solidFill>
                  <a:srgbClr val="FF0000"/>
                </a:solidFill>
              </a:rPr>
              <a:t>2</a:t>
            </a:r>
            <a:r>
              <a:rPr lang="en-US" altLang="zh-TW" sz="2600" dirty="0">
                <a:solidFill>
                  <a:srgbClr val="FF0000"/>
                </a:solidFill>
              </a:rPr>
              <a:t> are coprime? </a:t>
            </a:r>
          </a:p>
          <a:p>
            <a:pPr lvl="0">
              <a:buClr>
                <a:srgbClr val="9A0000"/>
              </a:buClr>
            </a:pPr>
            <a:endParaRPr lang="en-US" altLang="zh-TW" sz="2600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67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353"/>
            <a:ext cx="8162925" cy="1569660"/>
          </a:xfrm>
        </p:spPr>
        <p:txBody>
          <a:bodyPr/>
          <a:lstStyle/>
          <a:p>
            <a:r>
              <a:rPr lang="en-US" altLang="zh-TW" sz="3200" dirty="0"/>
              <a:t>Joint works with Prof. Wanjiun Liao, Prof. Duan-Shin Lee, Prof. Jang-Ping Sheu, and their students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700808"/>
            <a:ext cx="8110537" cy="5184576"/>
          </a:xfrm>
        </p:spPr>
        <p:txBody>
          <a:bodyPr/>
          <a:lstStyle/>
          <a:p>
            <a:r>
              <a:rPr lang="en-US" altLang="zh-TW" sz="1400" dirty="0"/>
              <a:t>Cheng-Shang Chang, Wanjiun Liao and Ching-Min Lien, "On the multichannel rendezvous problem: fundamental limits, optimal hopping sequences, and bounded time-to-rendezvous,“ </a:t>
            </a:r>
            <a:r>
              <a:rPr lang="en-US" altLang="zh-TW" sz="1400" i="1" dirty="0"/>
              <a:t>Mathematics of Operations Research</a:t>
            </a:r>
            <a:r>
              <a:rPr lang="en-US" altLang="zh-TW" sz="1400" dirty="0"/>
              <a:t>, vol. 40, no. 1, pp. 1-23, 2015</a:t>
            </a:r>
          </a:p>
          <a:p>
            <a:r>
              <a:rPr lang="en-US" altLang="zh-TW" sz="1400" dirty="0"/>
              <a:t>Cheng-Shang Chang, Wanjiun Liao, and </a:t>
            </a:r>
            <a:r>
              <a:rPr lang="en-US" altLang="zh-TW" sz="1400" dirty="0" err="1"/>
              <a:t>Tsung</a:t>
            </a:r>
            <a:r>
              <a:rPr lang="en-US" altLang="zh-TW" sz="1400" dirty="0"/>
              <a:t>-Ying Wu, "Tight lower bounds for channel hopping schemes in cognitive radio networks," </a:t>
            </a:r>
            <a:r>
              <a:rPr lang="en-US" altLang="zh-TW" sz="1400" i="1" dirty="0"/>
              <a:t>IEEE/ACM Transactions on Networking</a:t>
            </a:r>
            <a:r>
              <a:rPr lang="en-US" altLang="zh-TW" sz="1400" dirty="0"/>
              <a:t>, vol. 24, no. 4, pp. 2343-2356, 2016.</a:t>
            </a:r>
          </a:p>
          <a:p>
            <a:r>
              <a:rPr lang="en-US" altLang="zh-TW" sz="1400" dirty="0"/>
              <a:t>Cheng-Shang Chang, Cheng-Yu Chen, Duan-Shin Lee, and Wanjiun Liao, "Efficient encoding of user IDs for nearly optimal expected time-to-rendezvous in heterogeneous cognitive radio networks," </a:t>
            </a:r>
            <a:r>
              <a:rPr lang="en-US" altLang="zh-TW" sz="1400" i="1" dirty="0"/>
              <a:t>IEEE/ACM Transactions on Networking</a:t>
            </a:r>
            <a:r>
              <a:rPr lang="en-US" altLang="zh-TW" sz="1400" dirty="0"/>
              <a:t>, vol. 25, no. 6, pp. 3323-3337, 2017.</a:t>
            </a:r>
          </a:p>
          <a:p>
            <a:r>
              <a:rPr lang="en-US" altLang="zh-TW" sz="1400" dirty="0"/>
              <a:t>Yeh-Cheng Chang, Cheng-Shang Chang, and Jang-Ping Sheu, "An enhanced fast multi-radio rendezvous algorithm in heterogeneous cognitive radio networks," </a:t>
            </a:r>
            <a:r>
              <a:rPr lang="en-US" altLang="zh-TW" sz="1400" i="1" dirty="0"/>
              <a:t>IEEE Transactions on Cognitive Communications and Networking</a:t>
            </a:r>
            <a:r>
              <a:rPr lang="en-US" altLang="zh-TW" sz="1400" dirty="0"/>
              <a:t>, vol. 4, no. 4 pp. 847-859, 2018. </a:t>
            </a:r>
          </a:p>
          <a:p>
            <a:r>
              <a:rPr lang="en-US" altLang="zh-TW" sz="1400" dirty="0"/>
              <a:t>Cheng-Shang Chang, Jang-Ping Sheu, and Yi-</a:t>
            </a:r>
            <a:r>
              <a:rPr lang="en-US" altLang="zh-TW" sz="1400" dirty="0" err="1"/>
              <a:t>Jheng</a:t>
            </a:r>
            <a:r>
              <a:rPr lang="en-US" altLang="zh-TW" sz="1400" dirty="0"/>
              <a:t> </a:t>
            </a:r>
            <a:r>
              <a:rPr lang="en-US" altLang="zh-TW" sz="1400" dirty="0" err="1"/>
              <a:t>Lin,"On</a:t>
            </a:r>
            <a:r>
              <a:rPr lang="en-US" altLang="zh-TW" sz="1400" dirty="0"/>
              <a:t> the theoretical gap of channel hopping sequences with maximum rendezvous diversity in the multichannel rendezvous problem," IEEE/ACM Transactions on Networking, vol. 29, no. 4, pp. 1620--1633, Aug. 2021.</a:t>
            </a:r>
          </a:p>
          <a:p>
            <a:r>
              <a:rPr lang="en-US" altLang="zh-TW" sz="1400" dirty="0" err="1"/>
              <a:t>Guann</a:t>
            </a:r>
            <a:r>
              <a:rPr lang="en-US" altLang="zh-TW" sz="1400" dirty="0"/>
              <a:t>-Yng Jiang and Cheng-Shang Chang, "Locality-sensitive hashing for efficient rendezvous search: A new approach,'' IEEE Transactions on Communications, vol. 72, no. 9, pp. 5674--5687, Sept. 2024.</a:t>
            </a:r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696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The modular clock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91653"/>
              </p:ext>
            </p:extLst>
          </p:nvPr>
        </p:nvGraphicFramePr>
        <p:xfrm>
          <a:off x="912813" y="1844824"/>
          <a:ext cx="7632848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ormula" r:id="rId3" imgW="3718800" imgH="1361520" progId="Equation.Ribbit">
                  <p:embed/>
                </p:oleObj>
              </mc:Choice>
              <mc:Fallback>
                <p:oleObj name="Formula" r:id="rId3" imgW="3718800" imgH="1361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844824"/>
                        <a:ext cx="7632848" cy="4624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839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/>
              <a:t>An example of the CH sequences of   the modular clock algorithm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000000"/>
                </a:solidFill>
              </a:rPr>
              <a:t>To make sure that the selected periods </a:t>
            </a:r>
            <a:r>
              <a:rPr lang="en-US" altLang="zh-TW" sz="2400" i="1" dirty="0">
                <a:solidFill>
                  <a:srgbClr val="000000"/>
                </a:solidFill>
              </a:rPr>
              <a:t>p</a:t>
            </a:r>
            <a:r>
              <a:rPr lang="en-US" altLang="zh-TW" sz="2400" i="1" baseline="-25000" dirty="0">
                <a:solidFill>
                  <a:srgbClr val="000000"/>
                </a:solidFill>
              </a:rPr>
              <a:t>1 </a:t>
            </a:r>
            <a:r>
              <a:rPr lang="en-US" altLang="zh-TW" sz="2400" i="1" dirty="0">
                <a:solidFill>
                  <a:srgbClr val="000000"/>
                </a:solidFill>
              </a:rPr>
              <a:t>and p</a:t>
            </a:r>
            <a:r>
              <a:rPr lang="en-US" altLang="zh-TW" sz="2400" i="1" baseline="-25000" dirty="0">
                <a:solidFill>
                  <a:srgbClr val="000000"/>
                </a:solidFill>
              </a:rPr>
              <a:t>2 </a:t>
            </a:r>
            <a:r>
              <a:rPr lang="en-US" altLang="zh-TW" sz="2400" dirty="0">
                <a:solidFill>
                  <a:srgbClr val="000000"/>
                </a:solidFill>
              </a:rPr>
              <a:t>are coprime, user 1 selects </a:t>
            </a:r>
            <a:r>
              <a:rPr lang="en-US" altLang="zh-TW" sz="2400" dirty="0">
                <a:solidFill>
                  <a:srgbClr val="FF0000"/>
                </a:solidFill>
              </a:rPr>
              <a:t>an odd number </a:t>
            </a:r>
            <a:r>
              <a:rPr lang="en-US" altLang="zh-TW" sz="2400" dirty="0">
                <a:solidFill>
                  <a:srgbClr val="000000"/>
                </a:solidFill>
              </a:rPr>
              <a:t>that is not smaller than </a:t>
            </a:r>
            <a:r>
              <a:rPr lang="en-US" altLang="zh-TW" sz="2400" i="1" dirty="0"/>
              <a:t>n</a:t>
            </a:r>
            <a:r>
              <a:rPr lang="en-US" altLang="zh-TW" sz="2400" i="1" baseline="-25000" dirty="0"/>
              <a:t>1</a:t>
            </a:r>
            <a:r>
              <a:rPr lang="en-US" altLang="zh-TW" sz="2400" dirty="0">
                <a:solidFill>
                  <a:srgbClr val="000000"/>
                </a:solidFill>
              </a:rPr>
              <a:t> and user 2 selects </a:t>
            </a:r>
            <a:r>
              <a:rPr lang="en-US" altLang="zh-TW" sz="2400" dirty="0">
                <a:solidFill>
                  <a:srgbClr val="FF0000"/>
                </a:solidFill>
              </a:rPr>
              <a:t>a power of 2 </a:t>
            </a:r>
            <a:r>
              <a:rPr lang="en-US" altLang="zh-TW" sz="2400" dirty="0">
                <a:solidFill>
                  <a:srgbClr val="000000"/>
                </a:solidFill>
              </a:rPr>
              <a:t>that is not smaller than </a:t>
            </a:r>
            <a:r>
              <a:rPr lang="en-US" altLang="zh-TW" sz="2400" i="1" dirty="0"/>
              <a:t>n</a:t>
            </a:r>
            <a:r>
              <a:rPr lang="en-US" altLang="zh-TW" sz="2400" i="1" baseline="-25000" dirty="0"/>
              <a:t>2</a:t>
            </a:r>
          </a:p>
          <a:p>
            <a:r>
              <a:rPr lang="en-US" altLang="zh-TW" sz="2400" b="1" i="1" dirty="0">
                <a:solidFill>
                  <a:srgbClr val="000000"/>
                </a:solidFill>
              </a:rPr>
              <a:t>c</a:t>
            </a:r>
            <a:r>
              <a:rPr lang="en-US" altLang="zh-TW" sz="2400" b="1" i="1" baseline="-25000" dirty="0">
                <a:solidFill>
                  <a:srgbClr val="000000"/>
                </a:solidFill>
              </a:rPr>
              <a:t>1</a:t>
            </a:r>
            <a:r>
              <a:rPr lang="en-US" altLang="zh-TW" sz="2400" i="1" dirty="0">
                <a:solidFill>
                  <a:srgbClr val="000000"/>
                </a:solidFill>
              </a:rPr>
              <a:t>={1,2,3,4}, p</a:t>
            </a:r>
            <a:r>
              <a:rPr lang="en-US" altLang="zh-TW" sz="2400" i="1" baseline="-25000" dirty="0">
                <a:solidFill>
                  <a:srgbClr val="000000"/>
                </a:solidFill>
              </a:rPr>
              <a:t>1</a:t>
            </a:r>
            <a:r>
              <a:rPr lang="en-US" altLang="zh-TW" sz="2400" i="1" dirty="0">
                <a:solidFill>
                  <a:srgbClr val="000000"/>
                </a:solidFill>
              </a:rPr>
              <a:t>=5.</a:t>
            </a:r>
            <a:r>
              <a:rPr lang="en-US" altLang="zh-TW" sz="2400" i="1" baseline="-25000" dirty="0">
                <a:solidFill>
                  <a:srgbClr val="000000"/>
                </a:solidFill>
              </a:rPr>
              <a:t>  </a:t>
            </a:r>
          </a:p>
          <a:p>
            <a:r>
              <a:rPr lang="en-US" altLang="zh-TW" sz="2400" b="1" i="1" dirty="0">
                <a:solidFill>
                  <a:srgbClr val="000000"/>
                </a:solidFill>
              </a:rPr>
              <a:t>c</a:t>
            </a:r>
            <a:r>
              <a:rPr lang="en-US" altLang="zh-TW" sz="2400" b="1" i="1" baseline="-25000" dirty="0">
                <a:solidFill>
                  <a:srgbClr val="000000"/>
                </a:solidFill>
              </a:rPr>
              <a:t>2</a:t>
            </a:r>
            <a:r>
              <a:rPr lang="en-US" altLang="zh-TW" sz="2400" i="1" dirty="0">
                <a:solidFill>
                  <a:srgbClr val="000000"/>
                </a:solidFill>
              </a:rPr>
              <a:t>={2,5}, p</a:t>
            </a:r>
            <a:r>
              <a:rPr lang="en-US" altLang="zh-TW" sz="2400" i="1" baseline="-25000" dirty="0">
                <a:solidFill>
                  <a:srgbClr val="000000"/>
                </a:solidFill>
              </a:rPr>
              <a:t>2</a:t>
            </a:r>
            <a:r>
              <a:rPr lang="en-US" altLang="zh-TW" sz="2400" i="1" dirty="0">
                <a:solidFill>
                  <a:srgbClr val="000000"/>
                </a:solidFill>
              </a:rPr>
              <a:t>=2.</a:t>
            </a:r>
          </a:p>
          <a:p>
            <a:endParaRPr lang="zh-TW" alt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79067"/>
              </p:ext>
            </p:extLst>
          </p:nvPr>
        </p:nvGraphicFramePr>
        <p:xfrm>
          <a:off x="1115616" y="4509120"/>
          <a:ext cx="74803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Formula" r:id="rId3" imgW="2914920" imgH="607320" progId="Equation.Ribbit">
                  <p:embed/>
                </p:oleObj>
              </mc:Choice>
              <mc:Fallback>
                <p:oleObj name="Formula" r:id="rId3" imgW="2914920" imgH="6073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509120"/>
                        <a:ext cx="7480300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8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100793"/>
            <a:ext cx="8162925" cy="523220"/>
          </a:xfrm>
        </p:spPr>
        <p:txBody>
          <a:bodyPr/>
          <a:lstStyle/>
          <a:p>
            <a:r>
              <a:rPr lang="en-US" altLang="zh-TW" sz="2800" dirty="0"/>
              <a:t>The </a:t>
            </a:r>
            <a:r>
              <a:rPr lang="en-US" altLang="zh-TW" sz="2800" b="1" dirty="0" err="1"/>
              <a:t>sym</a:t>
            </a:r>
            <a:r>
              <a:rPr lang="en-US" altLang="zh-TW" sz="2800" dirty="0"/>
              <a:t>/</a:t>
            </a:r>
            <a:r>
              <a:rPr lang="en-US" altLang="zh-TW" sz="2800" b="1" dirty="0"/>
              <a:t>sync</a:t>
            </a:r>
            <a:r>
              <a:rPr lang="en-US" altLang="zh-TW" sz="2800" dirty="0"/>
              <a:t>/homo/global MRP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 Galois field GF(N) is a set of N elements with two operations ``addition’’ and ``multiplication’’ that satisfy various algebraic properties, including the associative law, the commutative law and the distributive law.</a:t>
            </a:r>
          </a:p>
          <a:p>
            <a:r>
              <a:rPr lang="en-US" altLang="zh-TW" sz="2400" dirty="0"/>
              <a:t>Intuitively, we can add, subtract, multiply and divide in a Galois field as in rational numbers.</a:t>
            </a:r>
          </a:p>
          <a:p>
            <a:r>
              <a:rPr lang="en-US" altLang="zh-TW" sz="2400" dirty="0">
                <a:solidFill>
                  <a:srgbClr val="000000"/>
                </a:solidFill>
              </a:rPr>
              <a:t>When N is a prime, the addition is the usual addition with the modulo N operation, and the multiplication is the usual multiplication with the modulo N operation.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0368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/>
              <a:t>The synchronous modular clock algorithm (in a Galois field)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252183"/>
              </p:ext>
            </p:extLst>
          </p:nvPr>
        </p:nvGraphicFramePr>
        <p:xfrm>
          <a:off x="467544" y="1905000"/>
          <a:ext cx="8127057" cy="412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Formula" r:id="rId3" imgW="4285080" imgH="1373040" progId="Equation.Ribbit">
                  <p:embed/>
                </p:oleObj>
              </mc:Choice>
              <mc:Fallback>
                <p:oleObj name="Formula" r:id="rId3" imgW="4285080" imgH="13730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905000"/>
                        <a:ext cx="8127057" cy="41236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21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6795"/>
            <a:ext cx="8162925" cy="1077218"/>
          </a:xfrm>
        </p:spPr>
        <p:txBody>
          <a:bodyPr/>
          <a:lstStyle/>
          <a:p>
            <a:r>
              <a:rPr lang="en-US" altLang="zh-TW" sz="3200" dirty="0">
                <a:solidFill>
                  <a:srgbClr val="003366"/>
                </a:solidFill>
              </a:rPr>
              <a:t>The synchronous modular clock algorithm (in a Galois field)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772816"/>
            <a:ext cx="8110537" cy="4191000"/>
          </a:xfrm>
        </p:spPr>
        <p:txBody>
          <a:bodyPr/>
          <a:lstStyle/>
          <a:p>
            <a:r>
              <a:rPr lang="en-US" altLang="zh-TW" sz="2400" dirty="0"/>
              <a:t>If both users generate their CH sequences by using the synchronous modular clock algorithm, then the two users will rendezvous within N+1 time slots (</a:t>
            </a:r>
            <a:r>
              <a:rPr lang="en-US" altLang="zh-TW" sz="2400" dirty="0">
                <a:solidFill>
                  <a:srgbClr val="FF0000"/>
                </a:solidFill>
              </a:rPr>
              <a:t>optimal in MTTR</a:t>
            </a:r>
            <a:r>
              <a:rPr lang="en-US" altLang="zh-TW" sz="2400" dirty="0"/>
              <a:t>).</a:t>
            </a:r>
          </a:p>
          <a:p>
            <a:r>
              <a:rPr lang="en-US" altLang="zh-TW" sz="2400" dirty="0"/>
              <a:t>For t=1,2,…,N, the CH sequence is simply a "line" in the field GF(N) with the slope r and the bias b.</a:t>
            </a:r>
          </a:p>
          <a:p>
            <a:r>
              <a:rPr lang="en-US" altLang="zh-TW" sz="2400" dirty="0"/>
              <a:t>If these two users select the same slopes, they rendezvous at time 0.</a:t>
            </a:r>
          </a:p>
          <a:p>
            <a:r>
              <a:rPr lang="en-US" altLang="zh-TW" sz="2400" dirty="0"/>
              <a:t>If these two users select different slopes, then these two lines intersect each other within [1,N+1].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99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54353"/>
            <a:ext cx="8162925" cy="1569660"/>
          </a:xfrm>
        </p:spPr>
        <p:txBody>
          <a:bodyPr/>
          <a:lstStyle/>
          <a:p>
            <a:r>
              <a:rPr lang="en-US" altLang="zh-TW" sz="3200" dirty="0"/>
              <a:t>An example of the CH sequences of   the synchronous modular clock algorithm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000000"/>
                </a:solidFill>
              </a:rPr>
              <a:t>N=5 and there are five channels {0,1,2,3,4}. </a:t>
            </a:r>
          </a:p>
          <a:p>
            <a:r>
              <a:rPr lang="en-US" altLang="zh-TW" sz="2400" dirty="0">
                <a:solidFill>
                  <a:srgbClr val="000000"/>
                </a:solidFill>
              </a:rPr>
              <a:t>User 1 (resp. user 2)  chooses r</a:t>
            </a:r>
            <a:r>
              <a:rPr lang="en-US" altLang="zh-TW" sz="2400" baseline="-25000" dirty="0">
                <a:solidFill>
                  <a:srgbClr val="000000"/>
                </a:solidFill>
              </a:rPr>
              <a:t>1</a:t>
            </a:r>
            <a:r>
              <a:rPr lang="en-US" altLang="zh-TW" sz="2400" dirty="0">
                <a:solidFill>
                  <a:srgbClr val="000000"/>
                </a:solidFill>
              </a:rPr>
              <a:t>=1 and b</a:t>
            </a:r>
            <a:r>
              <a:rPr lang="en-US" altLang="zh-TW" sz="2400" baseline="-25000" dirty="0">
                <a:solidFill>
                  <a:srgbClr val="000000"/>
                </a:solidFill>
              </a:rPr>
              <a:t>1</a:t>
            </a:r>
            <a:r>
              <a:rPr lang="en-US" altLang="zh-TW" sz="2400" dirty="0">
                <a:solidFill>
                  <a:srgbClr val="000000"/>
                </a:solidFill>
              </a:rPr>
              <a:t>=0 (resp. r</a:t>
            </a:r>
            <a:r>
              <a:rPr lang="en-US" altLang="zh-TW" sz="2400" baseline="-25000" dirty="0">
                <a:solidFill>
                  <a:srgbClr val="000000"/>
                </a:solidFill>
              </a:rPr>
              <a:t>2</a:t>
            </a:r>
            <a:r>
              <a:rPr lang="en-US" altLang="zh-TW" sz="2400" dirty="0">
                <a:solidFill>
                  <a:srgbClr val="000000"/>
                </a:solidFill>
              </a:rPr>
              <a:t>=2 and b</a:t>
            </a:r>
            <a:r>
              <a:rPr lang="en-US" altLang="zh-TW" sz="2400" baseline="-25000" dirty="0">
                <a:solidFill>
                  <a:srgbClr val="000000"/>
                </a:solidFill>
              </a:rPr>
              <a:t>2</a:t>
            </a:r>
            <a:r>
              <a:rPr lang="en-US" altLang="zh-TW" sz="2400" dirty="0">
                <a:solidFill>
                  <a:srgbClr val="000000"/>
                </a:solidFill>
              </a:rPr>
              <a:t>=0).</a:t>
            </a:r>
          </a:p>
          <a:p>
            <a:endParaRPr lang="en-US" altLang="zh-TW" sz="2400" dirty="0">
              <a:solidFill>
                <a:srgbClr val="000000"/>
              </a:solidFill>
            </a:endParaRPr>
          </a:p>
          <a:p>
            <a:endParaRPr lang="en-US" altLang="zh-TW" sz="2400" baseline="-25000" dirty="0"/>
          </a:p>
          <a:p>
            <a:endParaRPr lang="zh-TW" altLang="en-US" sz="24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926603"/>
              </p:ext>
            </p:extLst>
          </p:nvPr>
        </p:nvGraphicFramePr>
        <p:xfrm>
          <a:off x="611560" y="4325120"/>
          <a:ext cx="8050287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Formula" r:id="rId3" imgW="3430440" imgH="607320" progId="Equation.Ribbit">
                  <p:embed/>
                </p:oleObj>
              </mc:Choice>
              <mc:Fallback>
                <p:oleObj name="Formula" r:id="rId3" imgW="3430440" imgH="6073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25120"/>
                        <a:ext cx="8050287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360448"/>
              </p:ext>
            </p:extLst>
          </p:nvPr>
        </p:nvGraphicFramePr>
        <p:xfrm>
          <a:off x="2339752" y="3206155"/>
          <a:ext cx="3781425" cy="114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rmula" r:id="rId5" imgW="1610640" imgH="379800" progId="Equation.Ribbit">
                  <p:embed/>
                </p:oleObj>
              </mc:Choice>
              <mc:Fallback>
                <p:oleObj name="Formula" r:id="rId5" imgW="1610640" imgH="379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206155"/>
                        <a:ext cx="3781425" cy="1145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44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/>
              <a:t>Outline</a:t>
            </a:r>
            <a:endParaRPr lang="zh-TW" altLang="en-US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Multichannel rendezvous problem in cognitive radio networks</a:t>
            </a:r>
          </a:p>
          <a:p>
            <a:r>
              <a:rPr lang="en-US" altLang="zh-TW" sz="2400" dirty="0"/>
              <a:t>Problem formulation and classification</a:t>
            </a:r>
          </a:p>
          <a:p>
            <a:r>
              <a:rPr lang="en-US" altLang="zh-TW" sz="2400" dirty="0"/>
              <a:t>Asymmetric setting</a:t>
            </a:r>
          </a:p>
          <a:p>
            <a:r>
              <a:rPr lang="en-US" altLang="zh-TW" sz="2400" dirty="0"/>
              <a:t>Symmetric setting with time synchronization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Symmetric setting without time synchronization</a:t>
            </a:r>
          </a:p>
          <a:p>
            <a:r>
              <a:rPr lang="en-US" altLang="zh-TW" sz="2400" dirty="0"/>
              <a:t>Oblivious rendezvous</a:t>
            </a:r>
          </a:p>
          <a:p>
            <a:r>
              <a:rPr lang="en-US" altLang="zh-TW" sz="2400" dirty="0"/>
              <a:t>Summary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31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solidFill>
                  <a:srgbClr val="464653"/>
                </a:solidFill>
              </a:rPr>
              <a:t>                          </a:t>
            </a:r>
            <a:fld id="{5668A39E-42FE-43FF-93B3-25CF7825A455}" type="slidenum">
              <a:rPr lang="zh-TW" altLang="en-US" sz="1400">
                <a:solidFill>
                  <a:srgbClr val="46465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zh-TW" sz="1400">
                <a:solidFill>
                  <a:srgbClr val="464653"/>
                </a:solidFill>
              </a:rPr>
              <a:t>/21</a:t>
            </a: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xfrm>
            <a:off x="722014" y="351302"/>
            <a:ext cx="8162925" cy="1200329"/>
          </a:xfrm>
        </p:spPr>
        <p:txBody>
          <a:bodyPr/>
          <a:lstStyle/>
          <a:p>
            <a:pPr algn="ctr"/>
            <a:r>
              <a:rPr lang="en-US" altLang="zh-TW" sz="3600" dirty="0"/>
              <a:t>Multichannel Rendezvous Problem in a CRN</a:t>
            </a:r>
            <a:endParaRPr lang="zh-TW" alt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381000" y="1908818"/>
            <a:ext cx="8229600" cy="185261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</a:rPr>
              <a:t>In cognitive radio network (CRN), the secondary users (SUs) could use the unused licensed spectrum without interfering the neighbor primary users (PUs).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zh-TW" dirty="0">
              <a:latin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endParaRPr lang="en-US" altLang="zh-TW" dirty="0">
              <a:latin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B83F36D-31F9-4C24-AC17-14483063938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5999"/>
            <a:ext cx="3841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 11"/>
          <p:cNvSpPr/>
          <p:nvPr/>
        </p:nvSpPr>
        <p:spPr>
          <a:xfrm>
            <a:off x="357188" y="3995587"/>
            <a:ext cx="4786312" cy="1428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pic>
        <p:nvPicPr>
          <p:cNvPr id="3696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209899"/>
            <a:ext cx="5715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4638524"/>
            <a:ext cx="5222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6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4638524"/>
            <a:ext cx="5127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F0872AE-FB19-442D-B49D-365BE6D9E59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5035399"/>
            <a:ext cx="14811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B32B376-68CC-45E6-BFE0-ED132EAEF42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5083024"/>
            <a:ext cx="18573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96FF905-A820-4B55-AEE7-E4E54EF985B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5424337"/>
            <a:ext cx="14700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E53E800-39F7-4C8C-B587-BC6216D5E4F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5281462"/>
            <a:ext cx="21637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橢圓 21"/>
          <p:cNvSpPr/>
          <p:nvPr/>
        </p:nvSpPr>
        <p:spPr>
          <a:xfrm>
            <a:off x="3429000" y="4281337"/>
            <a:ext cx="5000625" cy="1500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352774"/>
            <a:ext cx="5143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5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22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585445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solidFill>
                  <a:srgbClr val="464653"/>
                </a:solidFill>
              </a:rPr>
              <a:t>                          </a:t>
            </a:r>
            <a:fld id="{681542BF-3348-4BCA-BFB0-77CF9E8ED7C5}" type="slidenum">
              <a:rPr lang="zh-TW" altLang="en-US" sz="1400">
                <a:solidFill>
                  <a:srgbClr val="464653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zh-TW" sz="1400">
                <a:solidFill>
                  <a:srgbClr val="464653"/>
                </a:solidFill>
              </a:rPr>
              <a:t>/21</a:t>
            </a:r>
          </a:p>
        </p:txBody>
      </p:sp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/>
              <a:t>Multichannel Rendezvous Problem in a CRN</a:t>
            </a:r>
            <a:endParaRPr lang="zh-TW" altLang="en-US" b="1" i="1">
              <a:latin typeface="Times New Roman" panose="02020603050405020304" pitchFamily="18" charset="0"/>
            </a:endParaRPr>
          </a:p>
        </p:txBody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395536" y="1902619"/>
            <a:ext cx="8229600" cy="491013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</a:rPr>
              <a:t>Before transmitting data, the two neighboring SUs should find a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common available channel </a:t>
            </a:r>
            <a:r>
              <a:rPr lang="en-US" altLang="zh-TW" sz="2400" dirty="0">
                <a:latin typeface="Times New Roman" panose="02020603050405020304" pitchFamily="18" charset="0"/>
              </a:rPr>
              <a:t>as the control channel (pair-wise control channel) for exchanging control messages.</a:t>
            </a:r>
          </a:p>
          <a:p>
            <a:r>
              <a:rPr lang="en-US" altLang="zh-TW" sz="2400" dirty="0">
                <a:latin typeface="Times New Roman" panose="02020603050405020304" pitchFamily="18" charset="0"/>
              </a:rPr>
              <a:t>However, establishing the control channel is a challenging problem because the SUs may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zh-TW" sz="2400" dirty="0">
                <a:latin typeface="Times New Roman" panose="02020603050405020304" pitchFamily="18" charset="0"/>
              </a:rPr>
              <a:t> know which channels are available for their neighbors.</a:t>
            </a:r>
            <a:endParaRPr lang="zh-TW" altLang="en-US" sz="2400" dirty="0"/>
          </a:p>
        </p:txBody>
      </p:sp>
      <p:pic>
        <p:nvPicPr>
          <p:cNvPr id="225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022453"/>
            <a:ext cx="7477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982765"/>
            <a:ext cx="7477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6EA4F6C6-9750-498A-8C07-6C81E4E57F5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6022578"/>
            <a:ext cx="19399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5B2D890-E315-4EFF-875B-F7807B0F331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022578"/>
            <a:ext cx="18319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>
            <a:off x="3500438" y="5451078"/>
            <a:ext cx="2357437" cy="1587"/>
          </a:xfrm>
          <a:prstGeom prst="straightConnector1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2500313" y="4593828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endParaRPr lang="zh-TW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7143750" y="5951140"/>
            <a:ext cx="32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6000750" y="458112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zh-TW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3286125" y="5022453"/>
            <a:ext cx="28130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(common available channel)</a:t>
            </a:r>
            <a:endParaRPr lang="zh-TW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857625" y="4724003"/>
            <a:ext cx="16144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channel</a:t>
            </a:r>
            <a:endParaRPr lang="zh-TW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871538" y="854075"/>
            <a:ext cx="8162925" cy="769938"/>
          </a:xfrm>
        </p:spPr>
        <p:txBody>
          <a:bodyPr/>
          <a:lstStyle/>
          <a:p>
            <a:r>
              <a:rPr lang="en-US" altLang="zh-TW" dirty="0"/>
              <a:t>Rendezvous search problem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err="1"/>
              <a:t>Alpern</a:t>
            </a:r>
            <a:r>
              <a:rPr lang="en-US" altLang="zh-TW" sz="2400" dirty="0"/>
              <a:t> (1973): The rendezvous search problem asks how two unit speed searchers, randomly placed in a known search region Q, can minimize the time required to meet.</a:t>
            </a:r>
          </a:p>
          <a:p>
            <a:r>
              <a:rPr lang="en-US" altLang="zh-TW" sz="2400" dirty="0"/>
              <a:t>Anderson and Weber (1990): Rendezvous problem on discrete locations</a:t>
            </a:r>
          </a:p>
          <a:p>
            <a:pPr>
              <a:buFont typeface="Wingdings" panose="05000000000000000000" pitchFamily="2" charset="2"/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039238"/>
            <a:ext cx="8162925" cy="584775"/>
          </a:xfrm>
        </p:spPr>
        <p:txBody>
          <a:bodyPr/>
          <a:lstStyle/>
          <a:p>
            <a:r>
              <a:rPr lang="en-US" altLang="zh-TW" sz="3200"/>
              <a:t>Multichannel </a:t>
            </a:r>
            <a:r>
              <a:rPr lang="en-US" altLang="zh-TW" sz="3200" dirty="0"/>
              <a:t>rendezvous problem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58" y="1772816"/>
            <a:ext cx="6747302" cy="47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9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871538" y="177800"/>
            <a:ext cx="8162925" cy="1446213"/>
          </a:xfrm>
        </p:spPr>
        <p:txBody>
          <a:bodyPr/>
          <a:lstStyle/>
          <a:p>
            <a:r>
              <a:rPr lang="en-US" altLang="zh-TW"/>
              <a:t>Multichannel Rendezvous Problem</a:t>
            </a:r>
            <a:endParaRPr lang="zh-TW" altLang="en-US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600" dirty="0"/>
              <a:t>Rendezvous problem on </a:t>
            </a:r>
            <a:r>
              <a:rPr lang="en-US" altLang="zh-TW" sz="2600" dirty="0">
                <a:solidFill>
                  <a:srgbClr val="FF0000"/>
                </a:solidFill>
              </a:rPr>
              <a:t>labeled</a:t>
            </a:r>
            <a:r>
              <a:rPr lang="en-US" altLang="zh-TW" sz="2600" dirty="0"/>
              <a:t> channels</a:t>
            </a:r>
          </a:p>
          <a:p>
            <a:r>
              <a:rPr lang="en-US" altLang="zh-TW" sz="2600" dirty="0"/>
              <a:t>Two users</a:t>
            </a:r>
          </a:p>
          <a:p>
            <a:r>
              <a:rPr lang="en-US" altLang="zh-TW" sz="2600" dirty="0"/>
              <a:t>N channels </a:t>
            </a:r>
          </a:p>
          <a:p>
            <a:r>
              <a:rPr lang="en-US" altLang="zh-TW" sz="2600" dirty="0"/>
              <a:t>Designated control channel: </a:t>
            </a:r>
          </a:p>
          <a:p>
            <a:pPr lvl="1"/>
            <a:r>
              <a:rPr lang="en-US" altLang="zh-TW" sz="2600" dirty="0"/>
              <a:t>Control channel overload</a:t>
            </a:r>
          </a:p>
          <a:p>
            <a:pPr lvl="1"/>
            <a:r>
              <a:rPr lang="en-US" altLang="zh-TW" sz="2600" dirty="0"/>
              <a:t>Jamming attack</a:t>
            </a:r>
          </a:p>
          <a:p>
            <a:pPr lvl="1"/>
            <a:r>
              <a:rPr lang="en-US" altLang="zh-TW" sz="2600" dirty="0"/>
              <a:t>Control channel may not be available to a user</a:t>
            </a:r>
          </a:p>
          <a:p>
            <a:r>
              <a:rPr lang="en-US" altLang="zh-TW" sz="2600" dirty="0"/>
              <a:t>Users hop through the N channels to meet.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6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/>
              <a:t>Problem classification of rendezvous search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</a:rPr>
              <a:t>User</a:t>
            </a:r>
            <a:r>
              <a:rPr lang="en-US" altLang="zh-TW" dirty="0"/>
              <a:t>: asymmetric strategy (easy) vs. symmetric strategy(hard)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Time</a:t>
            </a:r>
            <a:r>
              <a:rPr lang="en-US" altLang="zh-TW" dirty="0"/>
              <a:t>: synchronous clock (easy) vs. asynchronous clock (hard)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Space</a:t>
            </a:r>
            <a:r>
              <a:rPr lang="en-US" altLang="zh-TW" dirty="0"/>
              <a:t>: 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Labelled channels </a:t>
            </a:r>
            <a:r>
              <a:rPr lang="en-US" altLang="zh-TW" dirty="0"/>
              <a:t>vs. unlabeled channels </a:t>
            </a:r>
          </a:p>
          <a:p>
            <a:pPr lvl="1"/>
            <a:r>
              <a:rPr lang="en-US" altLang="zh-TW" dirty="0"/>
              <a:t>homogeneous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vs. heterogeneous (available channel set)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4312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  <a:txDef>
      <a:spPr bwMode="auto">
        <a:blipFill rotWithShape="0">
          <a:blip xmlns:r="http://schemas.openxmlformats.org/officeDocument/2006/relationships" r:embed="rId1"/>
          <a:stretch>
            <a:fillRect l="-526" t="-1310" r="-902" b="-18923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Wingdings" panose="05000000000000000000" pitchFamily="2" charset="2"/>
          <a:buChar char="n"/>
          <a:tabLst/>
          <a:defRPr kumimoji="1" sz="3200" b="0" i="0" u="none" strike="noStrike" kern="0" cap="none" spc="0" normalizeH="0" baseline="0" noProof="0" dirty="0" smtClean="0">
            <a:ln>
              <a:noFill/>
            </a:ln>
            <a:noFill/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原創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7357</TotalTime>
  <Words>1661</Words>
  <Application>Microsoft Office PowerPoint</Application>
  <PresentationFormat>如螢幕大小 (4:3)</PresentationFormat>
  <Paragraphs>120</Paragraphs>
  <Slides>25</Slides>
  <Notes>3</Notes>
  <HiddenSlides>1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0" baseType="lpstr">
      <vt:lpstr>新細明體</vt:lpstr>
      <vt:lpstr>標楷體</vt:lpstr>
      <vt:lpstr>Arial</vt:lpstr>
      <vt:lpstr>Bookman Old Style</vt:lpstr>
      <vt:lpstr>Calibri</vt:lpstr>
      <vt:lpstr>Calibri Light</vt:lpstr>
      <vt:lpstr>Gill Sans MT</vt:lpstr>
      <vt:lpstr>Times New Roman</vt:lpstr>
      <vt:lpstr>Verdana</vt:lpstr>
      <vt:lpstr>Wingdings</vt:lpstr>
      <vt:lpstr>Wingdings 3</vt:lpstr>
      <vt:lpstr>Bold Stripes</vt:lpstr>
      <vt:lpstr>原創</vt:lpstr>
      <vt:lpstr>Office 佈景主題</vt:lpstr>
      <vt:lpstr>Formula</vt:lpstr>
      <vt:lpstr>An Introduction to the Multichannel Rendezvous Problem</vt:lpstr>
      <vt:lpstr>Joint works with Prof. Wanjiun Liao, Prof. Duan-Shin Lee, Prof. Jang-Ping Sheu, and their students</vt:lpstr>
      <vt:lpstr>Outline</vt:lpstr>
      <vt:lpstr>Multichannel Rendezvous Problem in a CRN</vt:lpstr>
      <vt:lpstr>Multichannel Rendezvous Problem in a CRN</vt:lpstr>
      <vt:lpstr>Rendezvous search problem</vt:lpstr>
      <vt:lpstr>Multichannel rendezvous problem</vt:lpstr>
      <vt:lpstr>Multichannel Rendezvous Problem</vt:lpstr>
      <vt:lpstr>Problem classification of rendezvous search problem</vt:lpstr>
      <vt:lpstr>Classification the MRP problems</vt:lpstr>
      <vt:lpstr>Classification the MRP problems</vt:lpstr>
      <vt:lpstr>Problem formulation of the multichannel rendezvous problem</vt:lpstr>
      <vt:lpstr>Problem formulation of the multichannel rendezvous problem</vt:lpstr>
      <vt:lpstr>Asymmetric Setting: Homogeneous available channel sets</vt:lpstr>
      <vt:lpstr>The Classical Wait-for-mommy Strategy (Anderson and Weber (1990))</vt:lpstr>
      <vt:lpstr>The asym/async/hetero/local MRP</vt:lpstr>
      <vt:lpstr>Chinese Remainder Theorem</vt:lpstr>
      <vt:lpstr>Chinese Remainder Theorem</vt:lpstr>
      <vt:lpstr>Chinese Remainder Theorem</vt:lpstr>
      <vt:lpstr>The modular clock algorithm</vt:lpstr>
      <vt:lpstr>An example of the CH sequences of   the modular clock algorithm</vt:lpstr>
      <vt:lpstr>The sym/sync/homo/global MRP</vt:lpstr>
      <vt:lpstr>The synchronous modular clock algorithm (in a Galois field)</vt:lpstr>
      <vt:lpstr>The synchronous modular clock algorithm (in a Galois field)</vt:lpstr>
      <vt:lpstr>An example of the CH sequences of   the synchronous modular clock algorithm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#1</dc:title>
  <dc:creator>C.S. Chang</dc:creator>
  <cp:lastModifiedBy>Vanessa</cp:lastModifiedBy>
  <cp:revision>243</cp:revision>
  <dcterms:created xsi:type="dcterms:W3CDTF">2005-09-29T03:25:25Z</dcterms:created>
  <dcterms:modified xsi:type="dcterms:W3CDTF">2025-08-01T01:50:42Z</dcterms:modified>
</cp:coreProperties>
</file>